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15"/>
  </p:notesMasterIdLst>
  <p:handoutMasterIdLst>
    <p:handoutMasterId r:id="rId16"/>
  </p:handoutMasterIdLst>
  <p:sldIdLst>
    <p:sldId id="714" r:id="rId3"/>
    <p:sldId id="303" r:id="rId4"/>
    <p:sldId id="305" r:id="rId5"/>
    <p:sldId id="867" r:id="rId6"/>
    <p:sldId id="868" r:id="rId7"/>
    <p:sldId id="869" r:id="rId8"/>
    <p:sldId id="870" r:id="rId9"/>
    <p:sldId id="871" r:id="rId10"/>
    <p:sldId id="872" r:id="rId11"/>
    <p:sldId id="873" r:id="rId12"/>
    <p:sldId id="874" r:id="rId13"/>
    <p:sldId id="875" r:id="rId14"/>
  </p:sldIdLst>
  <p:sldSz cx="12192000" cy="6858000"/>
  <p:notesSz cx="7099300" cy="10234613"/>
  <p:custDataLst>
    <p:tags r:id="rId1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5B4872-A659-4788-B859-33A3834D18DC}">
          <p14:sldIdLst>
            <p14:sldId id="714"/>
            <p14:sldId id="303"/>
            <p14:sldId id="305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</p14:sldIdLst>
        </p14:section>
        <p14:section name="无标题节" id="{D93C25D0-E09A-467E-BCB5-4066C035E32F}">
          <p14:sldIdLst>
            <p14:sldId id="8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89" autoAdjust="0"/>
    <p:restoredTop sz="98839"/>
  </p:normalViewPr>
  <p:slideViewPr>
    <p:cSldViewPr snapToGrid="0" showGuides="1">
      <p:cViewPr>
        <p:scale>
          <a:sx n="100" d="100"/>
          <a:sy n="100" d="100"/>
        </p:scale>
        <p:origin x="-944" y="-420"/>
      </p:cViewPr>
      <p:guideLst>
        <p:guide orient="horz" pos="23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fontAlgn="base"/>
            <a:endParaRPr lang="zh-CN" altLang="zh-CN" sz="1300" strike="noStrike" noProof="1"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algn="r" fontAlgn="base"/>
            <a:fld id="{BB962C8B-B14F-4D97-AF65-F5344CB8AC3E}" type="datetime1">
              <a:rPr lang="en-US" altLang="zh-CN" sz="1300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algn="r" fontAlgn="base"/>
              <a:t>4/22/2021</a:t>
            </a:fld>
            <a:endParaRPr lang="en-US" altLang="zh-CN" sz="1300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/>
          <a:p>
            <a:pPr lvl="0" fontAlgn="base"/>
            <a:endParaRPr lang="zh-CN" altLang="zh-CN" sz="1300" strike="noStrike" noProof="1">
              <a:ea typeface="宋体" panose="02010600030101010101" pitchFamily="2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/>
          <a:p>
            <a:pPr lvl="0" algn="r" fontAlgn="base"/>
            <a:fld id="{9A0DB2DC-4C9A-4742-B13C-FB6460FD3503}" type="slidenum">
              <a:rPr lang="en-US" altLang="zh-CN" sz="1300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algn="r" fontAlgn="base"/>
              <a:t>‹#›</a:t>
            </a:fld>
            <a:endParaRPr lang="en-US" altLang="zh-CN" sz="13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057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fontAlgn="base"/>
            <a:endParaRPr lang="zh-CN" altLang="en-US" sz="1300" strike="noStrike" noProof="1"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algn="r" fontAlgn="base"/>
            <a:fld id="{BB962C8B-B14F-4D97-AF65-F5344CB8AC3E}" type="datetime1">
              <a:rPr lang="en-US" altLang="zh-CN" sz="1300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algn="r" fontAlgn="base"/>
              <a:t>4/22/2021</a:t>
            </a:fld>
            <a:endParaRPr lang="en-US" altLang="zh-CN" sz="1300" strike="noStrike" noProof="1">
              <a:ea typeface="宋体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 UI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345281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/>
          <a:p>
            <a:pPr lvl="0" fontAlgn="base"/>
            <a:endParaRPr lang="zh-CN" altLang="en-US" sz="1300" strike="noStrike" noProof="1">
              <a:ea typeface="宋体" panose="02010600030101010101" pitchFamily="2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/>
          <a:p>
            <a:pPr lvl="0" algn="r" fontAlgn="base"/>
            <a:fld id="{9A0DB2DC-4C9A-4742-B13C-FB6460FD3503}" type="slidenum">
              <a:rPr lang="en-US" altLang="zh-CN" sz="1300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algn="r" fontAlgn="base"/>
              <a:t>‹#›</a:t>
            </a:fld>
            <a:endParaRPr lang="en-US" altLang="zh-CN" sz="13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408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lIns="36000" tIns="18000" rIns="36000" bIns="18000" anchor="ctr"/>
          <a:lstStyle>
            <a:lvl1pPr algn="ctr" latinLnBrk="0">
              <a:defRPr lang="zh-CN" sz="65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28248" y="2145595"/>
            <a:ext cx="4032249" cy="4030133"/>
          </a:xfrm>
        </p:spPr>
        <p:txBody>
          <a:bodyPr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434667" y="2145593"/>
            <a:ext cx="5144507" cy="2597151"/>
          </a:xfrm>
        </p:spPr>
        <p:txBody>
          <a:bodyPr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en-US" altLang="zh-CN" strike="noStrike" noProof="1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lIns="36000" tIns="18000" rIns="36000" bIns="18000" anchor="ctr"/>
          <a:lstStyle>
            <a:lvl1pPr algn="ctr" latinLnBrk="0">
              <a:defRPr lang="zh-CN" sz="65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39113" y="0"/>
            <a:ext cx="40528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</a:lstStyle>
          <a:p>
            <a:pPr lvl="0" algn="ctr" fontAlgn="base"/>
            <a:endParaRPr lang="zh-CN" altLang="en-US" strike="noStrike" noProof="1">
              <a:solidFill>
                <a:srgbClr val="514A4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 latinLnBrk="0">
              <a:defRPr lang="zh-CN"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1" cap="all" baseline="0"/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1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1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15238" y="0"/>
            <a:ext cx="457676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</a:lstStyle>
          <a:p>
            <a:pPr lvl="0" algn="ctr" fontAlgn="base"/>
            <a:endParaRPr lang="zh-CN" altLang="en-US" strike="noStrike" noProof="1">
              <a:solidFill>
                <a:srgbClr val="514A4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 latinLnBrk="0">
              <a:defRPr lang="zh-CN"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8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10" name="幻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31623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</a:lstStyle>
          <a:p>
            <a:pPr lvl="0" algn="ctr" fontAlgn="base"/>
            <a:endParaRPr lang="zh-CN" altLang="en-US" strike="noStrike" noProof="1">
              <a:solidFill>
                <a:srgbClr val="514A4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 latinLnBrk="0">
              <a:defRPr lang="zh-CN"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单击图标添加图片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 UI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8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10" name="幻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28248" y="2145595"/>
            <a:ext cx="4032249" cy="4030133"/>
          </a:xfrm>
        </p:spPr>
        <p:txBody>
          <a:bodyPr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434667" y="2145593"/>
            <a:ext cx="5144507" cy="2597151"/>
          </a:xfrm>
        </p:spPr>
        <p:txBody>
          <a:bodyPr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en-US" altLang="zh-CN" strike="noStrike" noProof="1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39113" y="0"/>
            <a:ext cx="40528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</a:lstStyle>
          <a:p>
            <a:pPr lvl="0" algn="ctr" fontAlgn="base"/>
            <a:endParaRPr lang="zh-CN" altLang="en-US" strike="noStrike" noProof="1">
              <a:solidFill>
                <a:srgbClr val="514A4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 latinLnBrk="0">
              <a:defRPr lang="zh-CN"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1" cap="all" baseline="0"/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1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1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9" name="幻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15238" y="0"/>
            <a:ext cx="457676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</a:lstStyle>
          <a:p>
            <a:pPr lvl="0" algn="ctr" fontAlgn="base"/>
            <a:endParaRPr lang="zh-CN" altLang="en-US" strike="noStrike" noProof="1">
              <a:solidFill>
                <a:srgbClr val="514A4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 latinLnBrk="0">
              <a:defRPr lang="zh-CN"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8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10" name="幻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31623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</a:lstStyle>
          <a:p>
            <a:pPr lvl="0" algn="ctr" fontAlgn="base"/>
            <a:endParaRPr lang="zh-CN" altLang="en-US" strike="noStrike" noProof="1">
              <a:solidFill>
                <a:srgbClr val="514A4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 latinLnBrk="0">
              <a:defRPr lang="zh-CN"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 UI" pitchFamily="34" charset="-122"/>
                <a:cs typeface="+mn-cs"/>
              </a:rPr>
              <a:t>单击图标添加图片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 UI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8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endParaRPr lang="zh-CN" altLang="zh-CN" strike="noStrike" noProof="1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zh-CN" strike="noStrike" noProof="1"/>
          </a:p>
        </p:txBody>
      </p:sp>
      <p:sp>
        <p:nvSpPr>
          <p:cNvPr id="10" name="幻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/>
            <a:r>
              <a:rPr lang="zh-CN" strike="noStrike" noProof="1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x-none" dirty="0"/>
              <a:t>单击此处编辑母版文本样式</a:t>
            </a:r>
          </a:p>
          <a:p>
            <a:pPr lvl="1" indent="-228600"/>
            <a:r>
              <a:rPr lang="zh-CN" altLang="x-none" dirty="0"/>
              <a:t>第二级</a:t>
            </a:r>
          </a:p>
          <a:p>
            <a:pPr lvl="2" indent="-228600"/>
            <a:r>
              <a:rPr lang="zh-CN" altLang="x-none" dirty="0"/>
              <a:t>第三级</a:t>
            </a:r>
          </a:p>
          <a:p>
            <a:pPr lvl="3" indent="-228600"/>
            <a:r>
              <a:rPr lang="zh-CN" altLang="x-none" dirty="0"/>
              <a:t>第四级</a:t>
            </a:r>
          </a:p>
          <a:p>
            <a:pPr lvl="4" indent="-228600"/>
            <a:r>
              <a:rPr lang="zh-CN" altLang="x-none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ea typeface="Microsoft YaHei UI" pitchFamily="34" charset="-122"/>
              </a:defRPr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en-US" altLang="zh-CN" strike="noStrike" noProof="1"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CN"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/>
            <a:r>
              <a:rPr lang="zh-CN" strike="noStrike" noProof="1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x-none" dirty="0"/>
              <a:t>单击此处编辑母版文本样式</a:t>
            </a:r>
          </a:p>
          <a:p>
            <a:pPr lvl="1" indent="-228600"/>
            <a:r>
              <a:rPr lang="zh-CN" altLang="x-none" dirty="0"/>
              <a:t>第二级</a:t>
            </a:r>
          </a:p>
          <a:p>
            <a:pPr lvl="2" indent="-228600"/>
            <a:r>
              <a:rPr lang="zh-CN" altLang="x-none" dirty="0"/>
              <a:t>第三级</a:t>
            </a:r>
          </a:p>
          <a:p>
            <a:pPr lvl="3" indent="-228600"/>
            <a:r>
              <a:rPr lang="zh-CN" altLang="x-none" dirty="0"/>
              <a:t>第四级</a:t>
            </a:r>
          </a:p>
          <a:p>
            <a:pPr lvl="4" indent="-228600"/>
            <a:r>
              <a:rPr lang="zh-CN" altLang="x-none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latin typeface="Cambria" panose="02040503050406030204" pitchFamily="18" charset="0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ea typeface="Microsoft YaHei UI" pitchFamily="34" charset="-122"/>
              </a:defRPr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Cambria" panose="02040503050406030204" pitchFamily="18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en-US" altLang="zh-CN" strike="noStrike" noProof="1"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CN"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  <a:ea typeface="Microsoft YaHei UI" pitchFamily="34" charset="-122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6800" y="1749425"/>
            <a:ext cx="9691688" cy="2222500"/>
          </a:xfrm>
        </p:spPr>
        <p:txBody>
          <a:bodyPr vert="horz" lIns="36000" tIns="18000" rIns="36000" bIns="18000" rtlCol="0" anchor="ctr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altLang="en-US" dirty="0" smtClean="0"/>
              <a:t>微晶智能系统</a:t>
            </a:r>
            <a:br>
              <a:rPr altLang="en-US" dirty="0" smtClean="0"/>
            </a:br>
            <a:r>
              <a:rPr altLang="en-US" dirty="0" smtClean="0"/>
              <a:t>               </a:t>
            </a:r>
            <a:r>
              <a:rPr lang="zh-CN" altLang="en-US" dirty="0" smtClean="0"/>
              <a:t>车库照明节能</a:t>
            </a:r>
            <a:r>
              <a:rPr altLang="en-US" dirty="0" smtClean="0"/>
              <a:t>方案</a:t>
            </a:r>
            <a:endParaRPr kumimoji="0" altLang="zh-CN" sz="65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cs typeface="+mj-cs"/>
            </a:endParaRPr>
          </a:p>
        </p:txBody>
      </p:sp>
      <p:sp>
        <p:nvSpPr>
          <p:cNvPr id="55298" name="副标题 2"/>
          <p:cNvSpPr>
            <a:spLocks noGrp="1"/>
          </p:cNvSpPr>
          <p:nvPr>
            <p:ph type="subTitle" idx="1"/>
          </p:nvPr>
        </p:nvSpPr>
        <p:spPr>
          <a:xfrm>
            <a:off x="1143000" y="3894138"/>
            <a:ext cx="8782050" cy="631825"/>
          </a:xfrm>
        </p:spPr>
        <p:txBody>
          <a:bodyPr wrap="square" lIns="91440" tIns="45720" rIns="91440" bIns="45720" anchor="t"/>
          <a:lstStyle/>
          <a:p>
            <a:pPr defTabSz="914400" eaLnBrk="1" hangingPunct="1">
              <a:spcBef>
                <a:spcPct val="0"/>
              </a:spcBef>
            </a:pPr>
            <a:r>
              <a:rPr lang="en-US" altLang="zh-CN" sz="1700" kern="1200" cap="none" baseline="0" dirty="0">
                <a:solidFill>
                  <a:srgbClr val="771B1B"/>
                </a:solidFill>
                <a:latin typeface="+mn-lt"/>
                <a:cs typeface="+mn-cs"/>
                <a:sym typeface="幼圆" panose="02010509060101010101" charset="-122"/>
              </a:rPr>
              <a:t>                          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zh-CN" altLang="zh-CN" sz="1700" kern="1200" cap="none" baseline="0" dirty="0">
                <a:solidFill>
                  <a:srgbClr val="771B1B"/>
                </a:solidFill>
                <a:latin typeface="+mn-lt"/>
                <a:cs typeface="+mn-cs"/>
                <a:sym typeface="幼圆" panose="02010509060101010101" charset="-122"/>
              </a:rPr>
              <a:t>英国微晶控制有限公司 </a:t>
            </a:r>
            <a:r>
              <a:rPr lang="en-US" altLang="zh-CN" sz="1700" kern="1200" cap="none" baseline="0" dirty="0">
                <a:solidFill>
                  <a:srgbClr val="771B1B"/>
                </a:solidFill>
                <a:latin typeface="+mn-lt"/>
                <a:cs typeface="+mn-cs"/>
                <a:sym typeface="幼圆" panose="02010509060101010101" charset="-122"/>
              </a:rPr>
              <a:t>Micropara Controls</a:t>
            </a:r>
          </a:p>
        </p:txBody>
      </p:sp>
      <p:pic>
        <p:nvPicPr>
          <p:cNvPr id="5529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463" y="127000"/>
            <a:ext cx="2506662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0" name="副标题 2"/>
          <p:cNvSpPr>
            <a:spLocks noGrp="1"/>
          </p:cNvSpPr>
          <p:nvPr/>
        </p:nvSpPr>
        <p:spPr>
          <a:xfrm>
            <a:off x="1143000" y="4484688"/>
            <a:ext cx="81248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defTabSz="9144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altLang="zh-CN" sz="1700" b="1" dirty="0">
                <a:solidFill>
                  <a:srgbClr val="771B1B"/>
                </a:solidFill>
                <a:latin typeface="Cambria" panose="02040503050406030204" pitchFamily="18" charset="0"/>
                <a:ea typeface="宋体" panose="02010600030101010101" pitchFamily="2" charset="-122"/>
                <a:sym typeface="幼圆" panose="02010509060101010101" charset="-122"/>
              </a:rPr>
              <a:t> </a:t>
            </a:r>
            <a:r>
              <a:rPr lang="en-US" altLang="zh-CN" sz="1700" b="1" dirty="0" smtClean="0">
                <a:solidFill>
                  <a:srgbClr val="771B1B"/>
                </a:solidFill>
                <a:latin typeface="Cambria" panose="02040503050406030204" pitchFamily="18" charset="0"/>
                <a:ea typeface="宋体" panose="02010600030101010101" pitchFamily="2" charset="-122"/>
                <a:sym typeface="幼圆" panose="02010509060101010101" charset="-122"/>
              </a:rPr>
              <a:t>WWW.MICROPARA.COM.CN</a:t>
            </a:r>
            <a:endParaRPr lang="en-US" altLang="zh-CN" sz="1700" b="1" dirty="0">
              <a:solidFill>
                <a:srgbClr val="771B1B"/>
              </a:solidFill>
              <a:latin typeface="Cambria" panose="02040503050406030204" pitchFamily="18" charset="0"/>
              <a:ea typeface="宋体" panose="02010600030101010101" pitchFamily="2" charset="-122"/>
              <a:sym typeface="幼圆" panose="020105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785858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产品后期维护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775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3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年合同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期满后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提供设置的遥控器给甲方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甲方可自行设置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</a:t>
            </a:r>
          </a:p>
          <a:p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操作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比较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简单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一学就会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.</a:t>
            </a:r>
            <a:endParaRPr lang="zh-CN" altLang="en-US" sz="2000" b="1" dirty="0">
              <a:latin typeface="Adobe 明體 Std L" pitchFamily="18" charset="-128"/>
              <a:ea typeface="Adobe 明體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145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785858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改造后的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效果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775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>
              <a:latin typeface="Adobe 明體 Std L" pitchFamily="18" charset="-128"/>
              <a:ea typeface="Adobe 明體 Std L" pitchFamily="18" charset="-128"/>
            </a:endParaRPr>
          </a:p>
        </p:txBody>
      </p:sp>
      <p:pic>
        <p:nvPicPr>
          <p:cNvPr id="4" name="micropara controls smart ligh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1550" y="641350"/>
            <a:ext cx="504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Adobe 明體 Std L" pitchFamily="18" charset="-128"/>
                <a:ea typeface="Adobe 明體 Std L" pitchFamily="18" charset="-128"/>
              </a:rPr>
              <a:t>手机观看时</a:t>
            </a:r>
            <a:r>
              <a:rPr lang="en-US" altLang="zh-CN" sz="1200" b="1" dirty="0" smtClean="0">
                <a:latin typeface="Adobe 明體 Std L" pitchFamily="18" charset="-128"/>
                <a:ea typeface="Adobe 明體 Std L" pitchFamily="18" charset="-128"/>
              </a:rPr>
              <a:t>,</a:t>
            </a:r>
            <a:r>
              <a:rPr lang="zh-CN" altLang="en-US" sz="1200" b="1" dirty="0" smtClean="0">
                <a:latin typeface="Adobe 明體 Std L" pitchFamily="18" charset="-128"/>
                <a:ea typeface="Adobe 明體 Std L" pitchFamily="18" charset="-128"/>
              </a:rPr>
              <a:t>请打开视频文件附件  </a:t>
            </a:r>
            <a:r>
              <a:rPr lang="en-US" altLang="zh-CN" sz="1200" b="1" dirty="0" smtClean="0">
                <a:latin typeface="Adobe 明體 Std L" pitchFamily="18" charset="-128"/>
                <a:ea typeface="Adobe 明體 Std L" pitchFamily="18" charset="-128"/>
              </a:rPr>
              <a:t>‘Micropara Controls Smart Light’</a:t>
            </a:r>
          </a:p>
        </p:txBody>
      </p:sp>
    </p:spTree>
    <p:extLst>
      <p:ext uri="{BB962C8B-B14F-4D97-AF65-F5344CB8AC3E}">
        <p14:creationId xmlns:p14="http://schemas.microsoft.com/office/powerpoint/2010/main" val="3578145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785858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节能原理是什么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?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10280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每只智能灯管上带有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“红外传感器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”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“无线通讯模组” “连续调光驱动器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”</a:t>
            </a: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在某个智能灯管探测到“有人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/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车”时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这组所有的智能灯管都进入“高亮度”状态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在“人</a:t>
            </a:r>
            <a:r>
              <a:rPr lang="en-US" altLang="zh-CN" sz="2000" b="1" dirty="0">
                <a:latin typeface="Adobe 明體 Std L" pitchFamily="18" charset="-128"/>
                <a:ea typeface="Adobe 明體 Std L" pitchFamily="18" charset="-128"/>
              </a:rPr>
              <a:t>/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车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”离开后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这组所有的智能灯管都进入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“低亮度”状态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开始节能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“高亮度”和“低亮度”的数值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可以通过遥控器设置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范围是</a:t>
            </a:r>
            <a:r>
              <a:rPr lang="zh-CN" altLang="en-US" sz="1600" b="1" dirty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 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0~100%</a:t>
            </a: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endParaRPr lang="zh-CN" altLang="en-US" sz="2000" b="1" dirty="0">
              <a:latin typeface="Adobe 明體 Std L" pitchFamily="18" charset="-128"/>
              <a:ea typeface="Adobe 明體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951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3"/>
          <p:cNvPicPr>
            <a:picLocks noChangeAspect="1"/>
          </p:cNvPicPr>
          <p:nvPr/>
        </p:nvPicPr>
        <p:blipFill>
          <a:blip r:embed="rId2"/>
          <a:srcRect b="4800"/>
          <a:stretch>
            <a:fillRect/>
          </a:stretch>
        </p:blipFill>
        <p:spPr>
          <a:xfrm>
            <a:off x="5856288" y="409575"/>
            <a:ext cx="5715000" cy="367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4" name="内容占位符 2"/>
          <p:cNvSpPr>
            <a:spLocks noGrp="1"/>
          </p:cNvSpPr>
          <p:nvPr>
            <p:ph idx="1"/>
          </p:nvPr>
        </p:nvSpPr>
        <p:spPr>
          <a:xfrm>
            <a:off x="584200" y="1892300"/>
            <a:ext cx="4833938" cy="4367213"/>
          </a:xfrm>
          <a:solidFill>
            <a:srgbClr val="F2F2F2"/>
          </a:solidFill>
        </p:spPr>
        <p:txBody>
          <a:bodyPr wrap="square" lIns="91440" tIns="45720" rIns="91440" bIns="45720" anchor="t"/>
          <a:lstStyle/>
          <a:p>
            <a:pPr marL="44450" indent="0" eaLnBrk="1" hangingPunct="1">
              <a:lnSpc>
                <a:spcPct val="150000"/>
              </a:lnSpc>
              <a:buNone/>
            </a:pPr>
            <a:r>
              <a:rPr lang="en-US" altLang="zh-CN" sz="1200" dirty="0">
                <a:latin typeface="宋体" panose="02010600030101010101" pitchFamily="2" charset="-122"/>
              </a:rPr>
              <a:t>        </a:t>
            </a:r>
            <a:r>
              <a:rPr lang="en-US" altLang="zh-CN" sz="1400" dirty="0">
                <a:latin typeface="宋体" panose="02010600030101010101" pitchFamily="2" charset="-122"/>
              </a:rPr>
              <a:t>Micropara英国微晶控制有限公司，简称：英国</a:t>
            </a:r>
            <a:r>
              <a:rPr lang="zh-CN" altLang="zh-CN" sz="1400" dirty="0">
                <a:latin typeface="宋体" panose="02010600030101010101" pitchFamily="2" charset="-122"/>
              </a:rPr>
              <a:t>微晶</a:t>
            </a:r>
            <a:r>
              <a:rPr lang="en-US" altLang="zh-CN" sz="1400" dirty="0">
                <a:latin typeface="宋体" panose="02010600030101010101" pitchFamily="2" charset="-122"/>
              </a:rPr>
              <a:t>，成立于2006年，总部位于英国，在世界各地设有分支机构和代理商。</a:t>
            </a:r>
          </a:p>
          <a:p>
            <a:pPr marL="44450" indent="0" eaLnBrk="1" hangingPunct="1">
              <a:lnSpc>
                <a:spcPct val="150000"/>
              </a:lnSpc>
              <a:buNone/>
            </a:pPr>
            <a:r>
              <a:rPr lang="en-US" altLang="en-US" sz="1400" dirty="0">
                <a:latin typeface="宋体" panose="02010600030101010101" pitchFamily="2" charset="-122"/>
              </a:rPr>
              <a:t>        公司的发展目标是：不断地开发和创造出跨领域的智能系统云平台，在不远的将来，即使普通的家庭或个人也可以拥有或使用该智能云平台，无论何时何地，用户可以通过手机或电脑连接到</a:t>
            </a:r>
            <a:r>
              <a:rPr lang="zh-CN" altLang="en-US" sz="1400" dirty="0">
                <a:latin typeface="宋体" panose="02010600030101010101" pitchFamily="2" charset="-122"/>
              </a:rPr>
              <a:t>微晶</a:t>
            </a:r>
            <a:r>
              <a:rPr lang="en-US" altLang="en-US" sz="1400" dirty="0">
                <a:latin typeface="宋体" panose="02010600030101010101" pitchFamily="2" charset="-122"/>
              </a:rPr>
              <a:t>智能系统平台上，查看家中的灯光状态、空调温度、窗帘状态、冰箱内食品库存信息、安全情况，可远程调出安防摄像头的历史记录影像。</a:t>
            </a:r>
            <a:r>
              <a:rPr lang="zh-CN" altLang="en-US" sz="1400" dirty="0">
                <a:latin typeface="宋体" panose="02010600030101010101" pitchFamily="2" charset="-122"/>
              </a:rPr>
              <a:t>微晶</a:t>
            </a:r>
            <a:r>
              <a:rPr lang="en-US" altLang="en-US" sz="1400" dirty="0">
                <a:latin typeface="宋体" panose="02010600030101010101" pitchFamily="2" charset="-122"/>
              </a:rPr>
              <a:t>智能系统平台涵盖的领域包括：灯光、电动窗帘、空调系统、 可视对讲系统、信息发布系统、远程监控系统、背景音响系。</a:t>
            </a:r>
          </a:p>
        </p:txBody>
      </p:sp>
      <p:sp>
        <p:nvSpPr>
          <p:cNvPr id="6" name="矩形 5"/>
          <p:cNvSpPr/>
          <p:nvPr/>
        </p:nvSpPr>
        <p:spPr>
          <a:xfrm>
            <a:off x="153968" y="734125"/>
            <a:ext cx="5702163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</a:t>
            </a:r>
            <a:r>
              <a:rPr kumimoji="0" lang="en-US" altLang="zh-CN" sz="36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zh-CN" sz="36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公司</a:t>
            </a:r>
            <a:r>
              <a:rPr kumimoji="0" lang="zh-CN" altLang="zh-CN" sz="3600" b="1" i="0" u="none" strike="noStrike" kern="1200" cap="none" spc="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介绍</a:t>
            </a:r>
            <a:endParaRPr kumimoji="0" lang="zh-CN" altLang="en-US" sz="3600" b="1" i="0" u="none" strike="noStrike" kern="1200" cap="none" spc="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444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altLang="zh-CN" sz="1600" b="1" dirty="0" smtClean="0">
                <a:latin typeface="Adobe 明體 Std L" pitchFamily="18" charset="-128"/>
                <a:ea typeface="Adobe 明體 Std L" pitchFamily="18" charset="-128"/>
              </a:rPr>
              <a:t/>
            </a:r>
            <a:br>
              <a:rPr lang="en-US" altLang="zh-CN" sz="1600" b="1" dirty="0" smtClean="0">
                <a:latin typeface="Adobe 明體 Std L" pitchFamily="18" charset="-128"/>
                <a:ea typeface="Adobe 明體 Std L" pitchFamily="18" charset="-128"/>
              </a:rPr>
            </a:b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 algn="ctr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增加多少投资？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 algn="ctr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带来什么好处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？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 algn="ctr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施工周期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多久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？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 algn="ctr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产品质保几年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？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 algn="ctr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后期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维护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怎么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做？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 algn="ctr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节能原理是什么</a:t>
            </a:r>
            <a:r>
              <a:rPr lang="en-US" altLang="zh-CN" sz="2000" b="1" dirty="0">
                <a:latin typeface="Adobe 明體 Std L" pitchFamily="18" charset="-128"/>
                <a:ea typeface="Adobe 明體 Std L" pitchFamily="18" charset="-128"/>
              </a:rPr>
              <a:t>?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0689" y="735163"/>
            <a:ext cx="4564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二</a:t>
            </a:r>
            <a:r>
              <a:rPr lang="en-US" altLang="zh-CN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.   </a:t>
            </a:r>
            <a:r>
              <a:rPr lang="zh-CN" alt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关心</a:t>
            </a:r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的几个</a:t>
            </a:r>
            <a:r>
              <a:rPr lang="zh-CN" alt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问题</a:t>
            </a:r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如下</a:t>
            </a:r>
            <a:r>
              <a:rPr lang="en-US" altLang="zh-CN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宋体" panose="02010600030101010101" pitchFamily="2" charset="-122"/>
              </a:rPr>
              <a:t>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997313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增加</a:t>
            </a:r>
            <a:r>
              <a:rPr lang="zh-CN" altLang="en-US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的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投资  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(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按照原先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2000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只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28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瓦灯管考虑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)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7759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设备费：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2000*150=300,000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元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施工费：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不单独收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调试费：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不单独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收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总的费用：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RMB300,000.0</a:t>
            </a:r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b="1" dirty="0" smtClean="0">
                <a:latin typeface="Adobe 明體 Std L" pitchFamily="18" charset="-128"/>
                <a:ea typeface="Adobe 明體 Std L" pitchFamily="18" charset="-128"/>
              </a:rPr>
              <a:t>	</a:t>
            </a:r>
            <a:endParaRPr lang="zh-CN" altLang="en-US" b="1" dirty="0">
              <a:latin typeface="Adobe 明體 Std L" pitchFamily="18" charset="-128"/>
              <a:ea typeface="Adobe 明體 Std L" pitchFamily="18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987153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给甲方带来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的好处  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(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按照原先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2000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只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28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瓦灯管考虑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)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77597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投资回收期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	1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年半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每年节省电费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	22.7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万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3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年合同期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内甲方收益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34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万元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合同期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内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维护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免费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合同期满后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  灯管可继续使用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每年省电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22.7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万元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(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集团如有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2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万只灯管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 每年省电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227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万元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)</a:t>
            </a: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灯光效果上：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	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达到原有的照度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(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不低于原有照度值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)</a:t>
            </a:r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b="1" dirty="0" smtClean="0">
                <a:latin typeface="Adobe 明體 Std L" pitchFamily="18" charset="-128"/>
                <a:ea typeface="Adobe 明體 Std L" pitchFamily="18" charset="-128"/>
              </a:rPr>
              <a:t>	</a:t>
            </a:r>
            <a:endParaRPr lang="zh-CN" altLang="en-US" b="1" dirty="0">
              <a:latin typeface="Adobe 明體 Std L" pitchFamily="18" charset="-128"/>
              <a:ea typeface="Adobe 明體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546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935083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带来的好处  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(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按照原先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2000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只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28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瓦灯管考虑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)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519238"/>
            <a:ext cx="8702675" cy="353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5250" y="5403850"/>
            <a:ext cx="775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电价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, 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暂时按照 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0.58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元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/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度电考虑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,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  实际商业电价可能高于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0.58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元</a:t>
            </a:r>
            <a:r>
              <a:rPr lang="en-US" altLang="zh-CN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/</a:t>
            </a:r>
            <a:r>
              <a:rPr lang="zh-CN" altLang="en-US" sz="1600" b="1" dirty="0" smtClean="0">
                <a:solidFill>
                  <a:srgbClr val="00B050"/>
                </a:solidFill>
                <a:latin typeface="Adobe 明體 Std L" pitchFamily="18" charset="-128"/>
                <a:ea typeface="Adobe 明體 Std L" pitchFamily="18" charset="-128"/>
              </a:rPr>
              <a:t>度</a:t>
            </a:r>
            <a:endParaRPr lang="en-US" altLang="zh-CN" sz="1600" b="1" dirty="0">
              <a:solidFill>
                <a:srgbClr val="00B050"/>
              </a:solidFill>
              <a:latin typeface="Adobe 明體 Std L" pitchFamily="18" charset="-128"/>
              <a:ea typeface="Adobe 明體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689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1032238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带来的好处  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(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按照原先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2000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只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28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瓦灯管考虑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)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62100"/>
            <a:ext cx="1159383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71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1086848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施工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的周期  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(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按照原先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2000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只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28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瓦灯管考虑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)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7759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换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灯管：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7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天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调试：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</a:t>
            </a:r>
            <a:r>
              <a:rPr lang="en-US" altLang="zh-CN" sz="2000" b="1" dirty="0">
                <a:latin typeface="Adobe 明體 Std L" pitchFamily="18" charset="-128"/>
                <a:ea typeface="Adobe 明體 Std L" pitchFamily="18" charset="-128"/>
              </a:rPr>
              <a:t>	3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天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总的工期：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	10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天</a:t>
            </a:r>
            <a:r>
              <a:rPr lang="en-US" altLang="zh-CN" b="1" dirty="0" smtClean="0">
                <a:latin typeface="Adobe 明體 Std L" pitchFamily="18" charset="-128"/>
                <a:ea typeface="Adobe 明體 Std L" pitchFamily="18" charset="-128"/>
              </a:rPr>
              <a:t>	</a:t>
            </a:r>
            <a:endParaRPr lang="zh-CN" altLang="en-US" b="1" dirty="0">
              <a:latin typeface="Adobe 明體 Std L" pitchFamily="18" charset="-128"/>
              <a:ea typeface="Adobe 明體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228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>
              <a:latin typeface="Adobe 明體 Std L" pitchFamily="18" charset="-128"/>
              <a:ea typeface="Adobe 明體 Std L" pitchFamily="18" charset="-128"/>
            </a:endParaRPr>
          </a:p>
          <a:p>
            <a:pPr marL="330200" indent="-28575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zh-CN" sz="1600" b="1" dirty="0" smtClean="0">
              <a:latin typeface="Adobe 明體 Std L" pitchFamily="18" charset="-128"/>
              <a:ea typeface="Adobe 明體 Std L" pitchFamily="18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370" y="255814"/>
            <a:ext cx="7858580" cy="7837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产品质保期：</a:t>
            </a:r>
            <a:r>
              <a:rPr lang="en-US" altLang="zh-CN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3</a:t>
            </a:r>
            <a:r>
              <a:rPr lang="zh-CN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年</a:t>
            </a:r>
            <a:endParaRPr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50" y="1809750"/>
            <a:ext cx="775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3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年合同期满时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保证所有的智能灯管都可以正常使用</a:t>
            </a:r>
            <a:endParaRPr lang="en-US" altLang="zh-CN" sz="2000" b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en-US" altLang="zh-CN" sz="2000" b="1" dirty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sz="2000" b="1" dirty="0">
                <a:latin typeface="Adobe 明體 Std L" pitchFamily="18" charset="-128"/>
                <a:ea typeface="Adobe 明體 Std L" pitchFamily="18" charset="-128"/>
              </a:rPr>
              <a:t>3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年合同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期满后</a:t>
            </a:r>
            <a:r>
              <a:rPr lang="en-US" altLang="zh-CN" sz="2000" b="1" dirty="0" smtClean="0">
                <a:latin typeface="Adobe 明體 Std L" pitchFamily="18" charset="-128"/>
                <a:ea typeface="Adobe 明體 Std L" pitchFamily="18" charset="-128"/>
              </a:rPr>
              <a:t>,   </a:t>
            </a:r>
            <a:r>
              <a:rPr lang="zh-CN" altLang="en-US" sz="2000" b="1" dirty="0" smtClean="0">
                <a:latin typeface="Adobe 明體 Std L" pitchFamily="18" charset="-128"/>
                <a:ea typeface="Adobe 明體 Std L" pitchFamily="18" charset="-128"/>
              </a:rPr>
              <a:t>甲方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仍然可以正常使用</a:t>
            </a:r>
            <a:r>
              <a:rPr lang="en-US" altLang="zh-CN" sz="2000" b="1" dirty="0">
                <a:latin typeface="Adobe 明體 Std L" pitchFamily="18" charset="-128"/>
                <a:ea typeface="Adobe 明體 Std L" pitchFamily="18" charset="-128"/>
              </a:rPr>
              <a:t>5-10</a:t>
            </a:r>
            <a:r>
              <a:rPr lang="zh-CN" altLang="en-US" sz="2000" b="1" dirty="0">
                <a:latin typeface="Adobe 明體 Std L" pitchFamily="18" charset="-128"/>
                <a:ea typeface="Adobe 明體 Std L" pitchFamily="18" charset="-128"/>
              </a:rPr>
              <a:t>年</a:t>
            </a:r>
            <a:r>
              <a:rPr lang="en-US" altLang="zh-CN" sz="2000" b="1" dirty="0">
                <a:latin typeface="Adobe 明體 Std L" pitchFamily="18" charset="-128"/>
                <a:ea typeface="Adobe 明體 Std L" pitchFamily="18" charset="-128"/>
              </a:rPr>
              <a:t>	</a:t>
            </a:r>
            <a:endParaRPr lang="zh-CN" altLang="en-US" sz="2000" b="1" dirty="0">
              <a:latin typeface="Adobe 明體 Std L" pitchFamily="18" charset="-128"/>
              <a:ea typeface="Adobe 明體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871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c945dec8-c472-41dc-951c-fd2eef0898fc}"/>
</p:tagLst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339</Words>
  <Application>Microsoft Office PowerPoint</Application>
  <PresentationFormat>自定义</PresentationFormat>
  <Paragraphs>77</Paragraphs>
  <Slides>12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Red Line Business 16x9</vt:lpstr>
      <vt:lpstr>4_Red Line Business 16x9</vt:lpstr>
      <vt:lpstr>微晶智能系统                车库照明节能方案</vt:lpstr>
      <vt:lpstr>PowerPoint 演示文稿</vt:lpstr>
      <vt:lpstr>PowerPoint 演示文稿</vt:lpstr>
      <vt:lpstr>增加的投资  (按照原先2000只28瓦灯管考虑)</vt:lpstr>
      <vt:lpstr>给甲方带来的好处  (按照原先2000只28瓦灯管考虑)</vt:lpstr>
      <vt:lpstr>带来的好处  (按照原先2000只28瓦灯管考虑)</vt:lpstr>
      <vt:lpstr>带来的好处  (按照原先2000只28瓦灯管考虑)</vt:lpstr>
      <vt:lpstr>施工的周期  (按照原先2000只28瓦灯管考虑)</vt:lpstr>
      <vt:lpstr>产品质保期：3年</vt:lpstr>
      <vt:lpstr>产品后期维护</vt:lpstr>
      <vt:lpstr>改造后的效果</vt:lpstr>
      <vt:lpstr>节能原理是什么?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英国Micropara 微晶控制系统解决方案</dc:title>
  <dc:creator>Administrator</dc:creator>
  <cp:lastModifiedBy>WIN 7</cp:lastModifiedBy>
  <cp:revision>376</cp:revision>
  <dcterms:created xsi:type="dcterms:W3CDTF">2014-04-17T06:32:00Z</dcterms:created>
  <dcterms:modified xsi:type="dcterms:W3CDTF">2021-04-22T05:23:43Z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  <property fmtid="{D5CDD505-2E9C-101B-9397-08002B2CF9AE}" pid="3" name="KSOProductBuildVer">
    <vt:lpwstr>2052-11.1.0.8952</vt:lpwstr>
  </property>
  <property fmtid="{D5CDD505-2E9C-101B-9397-08002B2CF9AE}" pid="4" name="KSORubyTemplateID">
    <vt:lpwstr>13</vt:lpwstr>
  </property>
</Properties>
</file>